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8" r:id="rId5"/>
    <p:sldId id="266" r:id="rId6"/>
    <p:sldId id="261" r:id="rId7"/>
    <p:sldId id="262" r:id="rId8"/>
    <p:sldId id="265" r:id="rId9"/>
    <p:sldId id="259" r:id="rId10"/>
    <p:sldId id="264" r:id="rId11"/>
    <p:sldId id="260" r:id="rId12"/>
    <p:sldId id="267" r:id="rId13"/>
    <p:sldId id="257" r:id="rId14"/>
    <p:sldId id="276" r:id="rId15"/>
    <p:sldId id="275" r:id="rId16"/>
    <p:sldId id="277" r:id="rId17"/>
    <p:sldId id="256" r:id="rId18"/>
    <p:sldId id="269" r:id="rId19"/>
    <p:sldId id="270" r:id="rId20"/>
    <p:sldId id="271" r:id="rId21"/>
    <p:sldId id="272" r:id="rId22"/>
    <p:sldId id="273" r:id="rId23"/>
    <p:sldId id="268" r:id="rId24"/>
    <p:sldId id="279" r:id="rId25"/>
    <p:sldId id="282" r:id="rId26"/>
    <p:sldId id="280" r:id="rId27"/>
    <p:sldId id="281" r:id="rId28"/>
    <p:sldId id="263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9700"/>
    <a:srgbClr val="FF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479EA8-5987-40A7-AA0A-DD9B1F665061}" v="170" dt="2024-02-16T11:20:07.8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E7677-F4B5-4E87-B047-628F4F44D3A2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D002C-7023-45E9-BFA7-A6BEA63343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842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002C-7023-45E9-BFA7-A6BEA63343A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127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3C227-7C58-DED5-EB9B-642BF3813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472F4A-8F04-7D1A-6FA1-E2F54855B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6D293-46B0-E7C1-2B46-C7C983DA8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98F0-F94E-44C3-B814-B409A0488E18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676D0-6CED-90C8-5EAD-D8CC5D76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6EE46-58AB-DF9C-F22C-1354E3745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0BFB-C231-42AB-808A-098557545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91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0B8EA-D04C-99D1-1424-80E81B79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C24DF3-A388-7840-E3DA-4270D639CA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4989C-F5D9-A533-4DF1-E1EB13BC9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98F0-F94E-44C3-B814-B409A0488E18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698B2-3356-4177-DAC2-9CB39DA3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A28FB-A68E-D63C-00D5-81167227B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0BFB-C231-42AB-808A-098557545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357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10DB2-125D-A31D-06F0-EFA52531E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2B57A-863A-84F2-2E24-F56E57EE9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63C2B-5080-185E-7DC4-87A103F4E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98F0-F94E-44C3-B814-B409A0488E18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30A8B-4677-009C-CBED-CDC22533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A3C7A-0DBE-6C63-7911-7025B035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0BFB-C231-42AB-808A-098557545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98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B0388-C512-0386-39F6-2D91F1506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F306C-56A2-CEB0-6CF2-950EE36F5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45DFB-6457-294D-D8F6-70FC786A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98F0-F94E-44C3-B814-B409A0488E18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02C4A-6F7B-7170-E0A6-BD00AD801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85C2D-6887-8DF6-8B5C-97D14EC17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0BFB-C231-42AB-808A-098557545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20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94CED-96CB-98FC-322B-08CC5FDF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F525F-1F31-F251-E819-ADD1E4930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DE0DF-8480-9D89-9DF8-56791D3D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98F0-F94E-44C3-B814-B409A0488E18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9C710-02A4-76A3-7BB5-9648B2C72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61438-1B76-61E1-6606-17A271CA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0BFB-C231-42AB-808A-098557545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40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72F47-5EE3-706E-CD43-5E60E69A7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9E63F-E2A6-C757-8D12-5218C069B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4A050-91DF-0880-53C9-8BE9587A4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BEFA47-396D-E2DD-CBEA-4C88CC6B4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98F0-F94E-44C3-B814-B409A0488E18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91AD0-1200-473C-D61E-022B7831F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0E2EF-5DDB-730A-4B90-AA4F8BF1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0BFB-C231-42AB-808A-098557545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9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410AA-00B1-C5AA-A3D7-2D65E9FBF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B297D-1933-1988-F7AF-F812968C4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A9C3F-479D-AF4F-6198-CFE2E03CE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984ED6-F2EC-3227-ECAE-6F52D791E2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BFFC1C-7249-8246-AAFD-E19AC3D65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40511F-D558-B78C-D44A-66E8D7CDF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98F0-F94E-44C3-B814-B409A0488E18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BFDC44-EE70-1F13-848A-74EAFCA63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883B50-1C8B-6946-AA4D-E819D584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0BFB-C231-42AB-808A-098557545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671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9A422-BB65-D2AB-EE4B-0E26E9E1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7EB66D-BA82-C74F-356D-B58AF800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98F0-F94E-44C3-B814-B409A0488E18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53D4B-25BC-8BC4-DDC1-D51427A3E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5561D-9B8F-ADE1-DB71-F077A247A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0BFB-C231-42AB-808A-098557545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658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89E45-20DD-3FFF-F472-1F5F05ACE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98F0-F94E-44C3-B814-B409A0488E18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D87036-DCC7-2363-3E34-D47AE667B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5B2A6-9E72-A053-0122-43255E92C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0BFB-C231-42AB-808A-098557545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01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85108-D616-3416-43BE-32C4F3E2A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D9B03-54C9-847E-E30D-2944E3ECB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E2820-3B4D-A5B3-0CB4-38A0F19A0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FA8DA-82E3-5660-16CD-DC535D88D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98F0-F94E-44C3-B814-B409A0488E18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ACC8-F2F4-A1DE-34BF-98F24CB9C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0A9D3-A880-54E1-98B4-6EFEA70DB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0BFB-C231-42AB-808A-098557545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931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A8D0E-281C-E560-82D1-41BE091C0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AF9621-2175-2E11-1316-526419EA7B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BD20C-8AF4-E425-305A-0B55278F6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62449-21F4-DEE5-7D37-0AD5C7E8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98F0-F94E-44C3-B814-B409A0488E18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92FBF-F302-2968-2877-85276BED6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10FF1-5730-BC67-7A8D-88E3D08E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0BFB-C231-42AB-808A-098557545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95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53A72-4975-A2DB-E6DC-8E1325C3C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DAD40-0BE8-F01D-8A74-29BA1158A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BC2D4-4489-BAA5-A31B-96C0BC714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698F0-F94E-44C3-B814-B409A0488E18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59D76-15FA-C9D2-FF06-A47833632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342B2-6503-155F-3645-C369C1748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C0BFB-C231-42AB-808A-098557545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44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r8kia08VGw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4.xml"/><Relationship Id="rId7" Type="http://schemas.openxmlformats.org/officeDocument/2006/relationships/image" Target="../media/image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leaves on a tree&#10;&#10;Description automatically generated">
            <a:extLst>
              <a:ext uri="{FF2B5EF4-FFF2-40B4-BE49-F238E27FC236}">
                <a16:creationId xmlns:a16="http://schemas.microsoft.com/office/drawing/2014/main" id="{F2CD363C-E151-E7D1-0BC7-AD3684883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42C58B-3FDF-6DF0-4B79-FEACBA77A13F}"/>
              </a:ext>
            </a:extLst>
          </p:cNvPr>
          <p:cNvSpPr txBox="1"/>
          <p:nvPr/>
        </p:nvSpPr>
        <p:spPr>
          <a:xfrm>
            <a:off x="727587" y="3263028"/>
            <a:ext cx="10736826" cy="17543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Avenir Next LT Pro Demi" panose="020F0502020204030204" pitchFamily="34" charset="0"/>
              </a:rPr>
              <a:t>as a witness to Christ</a:t>
            </a:r>
          </a:p>
          <a:p>
            <a:pPr algn="ctr"/>
            <a:r>
              <a:rPr lang="en-GB" sz="5400" b="1" dirty="0">
                <a:solidFill>
                  <a:schemeClr val="bg1"/>
                </a:solidFill>
                <a:latin typeface="Avenir Next LT Pro Demi" panose="020F0502020204030204" pitchFamily="34" charset="0"/>
              </a:rPr>
              <a:t>in the workplace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94BFFE-5F85-0EAB-BB4F-3719DBBE2E4D}"/>
              </a:ext>
            </a:extLst>
          </p:cNvPr>
          <p:cNvSpPr/>
          <p:nvPr/>
        </p:nvSpPr>
        <p:spPr>
          <a:xfrm>
            <a:off x="2451252" y="1523680"/>
            <a:ext cx="7289495" cy="173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600" b="1" dirty="0">
                <a:solidFill>
                  <a:schemeClr val="bg1"/>
                </a:solidFill>
                <a:latin typeface="Avenir Next LT Pro Demi" panose="020F0502020204030204" pitchFamily="34" charset="0"/>
              </a:rPr>
              <a:t>THRIVE</a:t>
            </a:r>
          </a:p>
        </p:txBody>
      </p:sp>
      <p:pic>
        <p:nvPicPr>
          <p:cNvPr id="7" name="11 - Father Let Your Kingdom Come (Live) [feat. Urban Doxology &amp; Friends]">
            <a:hlinkClick r:id="" action="ppaction://media"/>
            <a:extLst>
              <a:ext uri="{FF2B5EF4-FFF2-40B4-BE49-F238E27FC236}">
                <a16:creationId xmlns:a16="http://schemas.microsoft.com/office/drawing/2014/main" id="{4A3C7924-D7C7-4785-90AE-D9C61EB60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4413" y="278040"/>
            <a:ext cx="487363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084DFE-A4D5-CCA2-DACD-2A2E4314ACFC}"/>
              </a:ext>
            </a:extLst>
          </p:cNvPr>
          <p:cNvSpPr txBox="1"/>
          <p:nvPr/>
        </p:nvSpPr>
        <p:spPr>
          <a:xfrm>
            <a:off x="353488" y="5891768"/>
            <a:ext cx="11485021" cy="52322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Avenir Next LT Pro Demi" panose="020F0502020204030204" pitchFamily="34" charset="0"/>
              </a:rPr>
              <a:t>You will need your phone to interact with this seminar</a:t>
            </a:r>
          </a:p>
        </p:txBody>
      </p:sp>
    </p:spTree>
    <p:extLst>
      <p:ext uri="{BB962C8B-B14F-4D97-AF65-F5344CB8AC3E}">
        <p14:creationId xmlns:p14="http://schemas.microsoft.com/office/powerpoint/2010/main" val="306405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11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colorful leaves&#10;&#10;Description automatically generated">
            <a:extLst>
              <a:ext uri="{FF2B5EF4-FFF2-40B4-BE49-F238E27FC236}">
                <a16:creationId xmlns:a16="http://schemas.microsoft.com/office/drawing/2014/main" id="{E784CDBE-12EA-842E-785D-EE618369C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9C7B9-6953-7211-92A3-C643ED655A5F}"/>
              </a:ext>
            </a:extLst>
          </p:cNvPr>
          <p:cNvSpPr txBox="1"/>
          <p:nvPr/>
        </p:nvSpPr>
        <p:spPr>
          <a:xfrm>
            <a:off x="6726549" y="740500"/>
            <a:ext cx="48268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0" i="0" dirty="0">
                <a:effectLst/>
                <a:latin typeface="Avenir Next LT Pro Demi" panose="020B0704020202020204" pitchFamily="34" charset="0"/>
              </a:rPr>
              <a:t>John 15</a:t>
            </a:r>
          </a:p>
          <a:p>
            <a:endParaRPr lang="en-GB" sz="3200" dirty="0">
              <a:latin typeface="Avenir Next LT Pro Demi" panose="020B0704020202020204" pitchFamily="34" charset="0"/>
            </a:endParaRPr>
          </a:p>
          <a:p>
            <a:r>
              <a:rPr lang="en-GB" sz="3200" b="0" i="0" dirty="0">
                <a:effectLst/>
                <a:latin typeface="Avenir Next LT Pro Demi" panose="020B0704020202020204" pitchFamily="34" charset="0"/>
              </a:rPr>
              <a:t> </a:t>
            </a:r>
            <a:endParaRPr lang="en-GB" sz="3200" dirty="0"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808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leaves and a heart&#10;&#10;Description automatically generated">
            <a:extLst>
              <a:ext uri="{FF2B5EF4-FFF2-40B4-BE49-F238E27FC236}">
                <a16:creationId xmlns:a16="http://schemas.microsoft.com/office/drawing/2014/main" id="{DDF12613-D62C-C855-AB9E-712F1CC35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9C019B-8B9D-1F2C-F294-753A4E22074F}"/>
              </a:ext>
            </a:extLst>
          </p:cNvPr>
          <p:cNvSpPr txBox="1"/>
          <p:nvPr/>
        </p:nvSpPr>
        <p:spPr>
          <a:xfrm>
            <a:off x="6726549" y="740500"/>
            <a:ext cx="48268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0" i="0" dirty="0">
                <a:effectLst/>
                <a:latin typeface="Avenir Next LT Pro Demi" panose="020B0704020202020204" pitchFamily="34" charset="0"/>
              </a:rPr>
              <a:t>John 15 v. 9</a:t>
            </a:r>
          </a:p>
          <a:p>
            <a:endParaRPr lang="en-GB" sz="3200" dirty="0">
              <a:latin typeface="Avenir Next LT Pro Demi" panose="020B0704020202020204" pitchFamily="34" charset="0"/>
            </a:endParaRPr>
          </a:p>
          <a:p>
            <a:r>
              <a:rPr lang="en-GB" sz="3200" b="0" i="1" dirty="0">
                <a:effectLst/>
                <a:latin typeface="Avenir Next LT Pro Demi" panose="020B0704020202020204" pitchFamily="34" charset="0"/>
              </a:rPr>
              <a:t>‘As the Father has loved me, so I have loved you. Now remain in my love.’</a:t>
            </a:r>
          </a:p>
          <a:p>
            <a:endParaRPr lang="en-GB" sz="3200" i="1" dirty="0"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1. It’s all about love</a:t>
            </a:r>
            <a:endParaRPr lang="en-GB" sz="3200" b="0" dirty="0">
              <a:solidFill>
                <a:srgbClr val="099700"/>
              </a:solidFill>
              <a:effectLst/>
              <a:latin typeface="Avenir Next LT Pro Demi" panose="020B0704020202020204" pitchFamily="34" charset="0"/>
            </a:endParaRPr>
          </a:p>
          <a:p>
            <a:endParaRPr lang="en-GB" sz="3200" dirty="0">
              <a:latin typeface="Avenir Next LT Pro Demi" panose="020B0704020202020204" pitchFamily="34" charset="0"/>
            </a:endParaRPr>
          </a:p>
          <a:p>
            <a:r>
              <a:rPr lang="en-GB" sz="3200" b="0" i="0" dirty="0">
                <a:effectLst/>
                <a:latin typeface="Avenir Next LT Pro Demi" panose="020B0704020202020204" pitchFamily="34" charset="0"/>
              </a:rPr>
              <a:t> </a:t>
            </a:r>
            <a:endParaRPr lang="en-GB" sz="3200" dirty="0"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771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A4949-F1A1-845E-F139-B1C29E8C3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colorful leaves&#10;&#10;Description automatically generated">
            <a:extLst>
              <a:ext uri="{FF2B5EF4-FFF2-40B4-BE49-F238E27FC236}">
                <a16:creationId xmlns:a16="http://schemas.microsoft.com/office/drawing/2014/main" id="{ACE8E1A3-4141-27C0-B972-70913F0BB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21A0CB-8FFC-464A-55DB-EFBF998A00DC}"/>
              </a:ext>
            </a:extLst>
          </p:cNvPr>
          <p:cNvSpPr txBox="1"/>
          <p:nvPr/>
        </p:nvSpPr>
        <p:spPr>
          <a:xfrm>
            <a:off x="6726549" y="740500"/>
            <a:ext cx="482682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0" i="0" dirty="0">
                <a:effectLst/>
                <a:latin typeface="Avenir Next LT Pro Demi" panose="020B0704020202020204" pitchFamily="34" charset="0"/>
              </a:rPr>
              <a:t>John 15 v. 5</a:t>
            </a:r>
          </a:p>
          <a:p>
            <a:endParaRPr lang="en-GB" sz="3200" dirty="0">
              <a:latin typeface="Avenir Next LT Pro Demi" panose="020B0704020202020204" pitchFamily="34" charset="0"/>
            </a:endParaRPr>
          </a:p>
          <a:p>
            <a:r>
              <a:rPr lang="en-GB" sz="3200" b="0" i="1" dirty="0">
                <a:effectLst/>
                <a:latin typeface="Avenir Next LT Pro Demi" panose="020B0704020202020204" pitchFamily="34" charset="0"/>
              </a:rPr>
              <a:t>‘I am the vine; you are the branches. If you remain in me and I in you, you will bear much fruit; apart from me you can do nothing.’</a:t>
            </a:r>
          </a:p>
          <a:p>
            <a:endParaRPr lang="en-GB" sz="3200" dirty="0"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2. Thriving branches are naturally fruitful</a:t>
            </a:r>
          </a:p>
          <a:p>
            <a:r>
              <a:rPr lang="en-GB" sz="3200" b="0" i="0" dirty="0">
                <a:effectLst/>
                <a:latin typeface="Avenir Next LT Pro Demi" panose="020B0704020202020204" pitchFamily="34" charset="0"/>
              </a:rPr>
              <a:t> </a:t>
            </a:r>
            <a:endParaRPr lang="en-GB" sz="3200" dirty="0"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037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5C887-8B50-F134-CD26-973A36F21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colorful leaves&#10;&#10;Description automatically generated">
            <a:extLst>
              <a:ext uri="{FF2B5EF4-FFF2-40B4-BE49-F238E27FC236}">
                <a16:creationId xmlns:a16="http://schemas.microsoft.com/office/drawing/2014/main" id="{9561DEF9-5976-9EE0-78BF-9F692A0C8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D9E093-6246-DF17-D0E7-B3FE4872E37C}"/>
              </a:ext>
            </a:extLst>
          </p:cNvPr>
          <p:cNvSpPr txBox="1"/>
          <p:nvPr/>
        </p:nvSpPr>
        <p:spPr>
          <a:xfrm>
            <a:off x="3898202" y="4258642"/>
            <a:ext cx="7901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8E9657-3F2C-3C0E-98A2-FCCEADD50487}"/>
              </a:ext>
            </a:extLst>
          </p:cNvPr>
          <p:cNvSpPr txBox="1"/>
          <p:nvPr/>
        </p:nvSpPr>
        <p:spPr>
          <a:xfrm>
            <a:off x="6096000" y="3136612"/>
            <a:ext cx="5703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0" i="0" dirty="0">
                <a:solidFill>
                  <a:srgbClr val="099700"/>
                </a:solidFill>
                <a:effectLst/>
                <a:latin typeface="Avenir Next LT Pro Demi" panose="020B0704020202020204" pitchFamily="34" charset="0"/>
              </a:rPr>
              <a:t>In what ways are you being fruitful already in your workplace</a:t>
            </a:r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5819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colorful leaves&#10;&#10;Description automatically generated">
            <a:extLst>
              <a:ext uri="{FF2B5EF4-FFF2-40B4-BE49-F238E27FC236}">
                <a16:creationId xmlns:a16="http://schemas.microsoft.com/office/drawing/2014/main" id="{8DF7D2AE-A096-D1BC-BD28-7CD7A19A9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 descr="Apple with solid fill">
            <a:extLst>
              <a:ext uri="{FF2B5EF4-FFF2-40B4-BE49-F238E27FC236}">
                <a16:creationId xmlns:a16="http://schemas.microsoft.com/office/drawing/2014/main" id="{E4078F5E-F518-760A-6579-EFBA1CEFA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1" y="2753139"/>
            <a:ext cx="914400" cy="914400"/>
          </a:xfrm>
          <a:prstGeom prst="rect">
            <a:avLst/>
          </a:prstGeom>
        </p:spPr>
      </p:pic>
      <p:pic>
        <p:nvPicPr>
          <p:cNvPr id="2" name="Graphic 1" descr="Apple with solid fill">
            <a:extLst>
              <a:ext uri="{FF2B5EF4-FFF2-40B4-BE49-F238E27FC236}">
                <a16:creationId xmlns:a16="http://schemas.microsoft.com/office/drawing/2014/main" id="{75761740-F7C4-1F9F-145F-53770E538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579434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AB8BD0-AF63-8238-BD81-C6D5C5D54AA5}"/>
              </a:ext>
            </a:extLst>
          </p:cNvPr>
          <p:cNvSpPr txBox="1"/>
          <p:nvPr/>
        </p:nvSpPr>
        <p:spPr>
          <a:xfrm>
            <a:off x="6922168" y="874455"/>
            <a:ext cx="79013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Modelling Godly character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146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C7315-4C95-5498-40DB-87D9FD6F0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colorful leaves&#10;&#10;Description automatically generated">
            <a:extLst>
              <a:ext uri="{FF2B5EF4-FFF2-40B4-BE49-F238E27FC236}">
                <a16:creationId xmlns:a16="http://schemas.microsoft.com/office/drawing/2014/main" id="{616AB526-1726-0108-2A66-59FD35DF5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 descr="Apple with solid fill">
            <a:extLst>
              <a:ext uri="{FF2B5EF4-FFF2-40B4-BE49-F238E27FC236}">
                <a16:creationId xmlns:a16="http://schemas.microsoft.com/office/drawing/2014/main" id="{6BF1495D-8A46-0F9C-F8C7-24A03C10F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1" y="2753139"/>
            <a:ext cx="914400" cy="914400"/>
          </a:xfrm>
          <a:prstGeom prst="rect">
            <a:avLst/>
          </a:prstGeom>
        </p:spPr>
      </p:pic>
      <p:pic>
        <p:nvPicPr>
          <p:cNvPr id="2" name="Graphic 1" descr="Apple with solid fill">
            <a:extLst>
              <a:ext uri="{FF2B5EF4-FFF2-40B4-BE49-F238E27FC236}">
                <a16:creationId xmlns:a16="http://schemas.microsoft.com/office/drawing/2014/main" id="{039114AC-470F-BE75-ED98-3085F784A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579434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D14518-2A3E-5387-63F7-6995949AB6D9}"/>
              </a:ext>
            </a:extLst>
          </p:cNvPr>
          <p:cNvSpPr txBox="1"/>
          <p:nvPr/>
        </p:nvSpPr>
        <p:spPr>
          <a:xfrm>
            <a:off x="6922168" y="874455"/>
            <a:ext cx="79013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Modelling Godly character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Making good work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6" name="Graphic 5" descr="Peach with solid fill">
            <a:extLst>
              <a:ext uri="{FF2B5EF4-FFF2-40B4-BE49-F238E27FC236}">
                <a16:creationId xmlns:a16="http://schemas.microsoft.com/office/drawing/2014/main" id="{F27FCB3F-A622-0A83-16A8-54B58154D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1590512"/>
            <a:ext cx="914400" cy="914400"/>
          </a:xfrm>
          <a:prstGeom prst="rect">
            <a:avLst/>
          </a:prstGeom>
        </p:spPr>
      </p:pic>
      <p:pic>
        <p:nvPicPr>
          <p:cNvPr id="7" name="Graphic 6" descr="Peach with solid fill">
            <a:extLst>
              <a:ext uri="{FF2B5EF4-FFF2-40B4-BE49-F238E27FC236}">
                <a16:creationId xmlns:a16="http://schemas.microsoft.com/office/drawing/2014/main" id="{EB6DB415-FF35-8458-2F86-62B796F4A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661" y="30070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39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ECD75-1CCE-08FA-5D06-B9827479C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colorful leaves&#10;&#10;Description automatically generated">
            <a:extLst>
              <a:ext uri="{FF2B5EF4-FFF2-40B4-BE49-F238E27FC236}">
                <a16:creationId xmlns:a16="http://schemas.microsoft.com/office/drawing/2014/main" id="{5696F884-F63F-27CD-85E2-542335DA8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" y="0"/>
            <a:ext cx="12192000" cy="6858000"/>
          </a:xfrm>
          <a:prstGeom prst="rect">
            <a:avLst/>
          </a:prstGeom>
        </p:spPr>
      </p:pic>
      <p:pic>
        <p:nvPicPr>
          <p:cNvPr id="13" name="Graphic 12" descr="Apple with solid fill">
            <a:extLst>
              <a:ext uri="{FF2B5EF4-FFF2-40B4-BE49-F238E27FC236}">
                <a16:creationId xmlns:a16="http://schemas.microsoft.com/office/drawing/2014/main" id="{CB00F427-B46F-BD44-F7E0-3D649AC6B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1" y="2753139"/>
            <a:ext cx="914400" cy="914400"/>
          </a:xfrm>
          <a:prstGeom prst="rect">
            <a:avLst/>
          </a:prstGeom>
        </p:spPr>
      </p:pic>
      <p:pic>
        <p:nvPicPr>
          <p:cNvPr id="2" name="Graphic 1" descr="Apple with solid fill">
            <a:extLst>
              <a:ext uri="{FF2B5EF4-FFF2-40B4-BE49-F238E27FC236}">
                <a16:creationId xmlns:a16="http://schemas.microsoft.com/office/drawing/2014/main" id="{F90F6BA4-348E-CE0E-64A8-1FAD9A4EA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579434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D8F80-E55B-6571-2778-2C82E07E589E}"/>
              </a:ext>
            </a:extLst>
          </p:cNvPr>
          <p:cNvSpPr txBox="1"/>
          <p:nvPr/>
        </p:nvSpPr>
        <p:spPr>
          <a:xfrm>
            <a:off x="6922168" y="874455"/>
            <a:ext cx="79013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Modelling Godly character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Making good work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Ministering grace and love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6" name="Graphic 5" descr="Peach with solid fill">
            <a:extLst>
              <a:ext uri="{FF2B5EF4-FFF2-40B4-BE49-F238E27FC236}">
                <a16:creationId xmlns:a16="http://schemas.microsoft.com/office/drawing/2014/main" id="{243AFBDC-3379-5EB7-A640-DB121B391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1590512"/>
            <a:ext cx="914400" cy="914400"/>
          </a:xfrm>
          <a:prstGeom prst="rect">
            <a:avLst/>
          </a:prstGeom>
        </p:spPr>
      </p:pic>
      <p:pic>
        <p:nvPicPr>
          <p:cNvPr id="7" name="Graphic 6" descr="Peach with solid fill">
            <a:extLst>
              <a:ext uri="{FF2B5EF4-FFF2-40B4-BE49-F238E27FC236}">
                <a16:creationId xmlns:a16="http://schemas.microsoft.com/office/drawing/2014/main" id="{ADDEFD18-23F1-CA45-DD78-6FB77B1B5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661" y="3007043"/>
            <a:ext cx="914400" cy="914400"/>
          </a:xfrm>
          <a:prstGeom prst="rect">
            <a:avLst/>
          </a:prstGeom>
        </p:spPr>
      </p:pic>
      <p:pic>
        <p:nvPicPr>
          <p:cNvPr id="10" name="Graphic 9" descr="Lemon with solid fill">
            <a:extLst>
              <a:ext uri="{FF2B5EF4-FFF2-40B4-BE49-F238E27FC236}">
                <a16:creationId xmlns:a16="http://schemas.microsoft.com/office/drawing/2014/main" id="{69263D3A-B5B7-CC4E-0E00-6B04EB57F6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0" y="2601590"/>
            <a:ext cx="914400" cy="914400"/>
          </a:xfrm>
          <a:prstGeom prst="rect">
            <a:avLst/>
          </a:prstGeom>
        </p:spPr>
      </p:pic>
      <p:pic>
        <p:nvPicPr>
          <p:cNvPr id="11" name="Graphic 10" descr="Lemon with solid fill">
            <a:extLst>
              <a:ext uri="{FF2B5EF4-FFF2-40B4-BE49-F238E27FC236}">
                <a16:creationId xmlns:a16="http://schemas.microsoft.com/office/drawing/2014/main" id="{F2FE9BCE-8442-662A-0A6B-A50779EA8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19767" y="32603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49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3D059-4A36-73CC-767C-B2F7F1662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colorful leaves&#10;&#10;Description automatically generated">
            <a:extLst>
              <a:ext uri="{FF2B5EF4-FFF2-40B4-BE49-F238E27FC236}">
                <a16:creationId xmlns:a16="http://schemas.microsoft.com/office/drawing/2014/main" id="{16C656BD-442B-620B-D50E-B30A1B584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" y="0"/>
            <a:ext cx="12192000" cy="6858000"/>
          </a:xfrm>
          <a:prstGeom prst="rect">
            <a:avLst/>
          </a:prstGeom>
        </p:spPr>
      </p:pic>
      <p:pic>
        <p:nvPicPr>
          <p:cNvPr id="13" name="Graphic 12" descr="Apple with solid fill">
            <a:extLst>
              <a:ext uri="{FF2B5EF4-FFF2-40B4-BE49-F238E27FC236}">
                <a16:creationId xmlns:a16="http://schemas.microsoft.com/office/drawing/2014/main" id="{A7C1E49A-C841-0780-376C-E231D856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1" y="2753139"/>
            <a:ext cx="914400" cy="914400"/>
          </a:xfrm>
          <a:prstGeom prst="rect">
            <a:avLst/>
          </a:prstGeom>
        </p:spPr>
      </p:pic>
      <p:pic>
        <p:nvPicPr>
          <p:cNvPr id="2" name="Graphic 1" descr="Apple with solid fill">
            <a:extLst>
              <a:ext uri="{FF2B5EF4-FFF2-40B4-BE49-F238E27FC236}">
                <a16:creationId xmlns:a16="http://schemas.microsoft.com/office/drawing/2014/main" id="{E02D9C35-C285-AF15-DA67-49DFB6A14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579434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D7443E-2ACA-32CA-81AD-E264441016F6}"/>
              </a:ext>
            </a:extLst>
          </p:cNvPr>
          <p:cNvSpPr txBox="1"/>
          <p:nvPr/>
        </p:nvSpPr>
        <p:spPr>
          <a:xfrm>
            <a:off x="6922168" y="874455"/>
            <a:ext cx="79013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Modelling Godly character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Making good work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Ministering grace and love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Moulding culture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6" name="Graphic 5" descr="Peach with solid fill">
            <a:extLst>
              <a:ext uri="{FF2B5EF4-FFF2-40B4-BE49-F238E27FC236}">
                <a16:creationId xmlns:a16="http://schemas.microsoft.com/office/drawing/2014/main" id="{037552CA-B73C-0E76-1DBC-3D0283ED2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1590512"/>
            <a:ext cx="914400" cy="914400"/>
          </a:xfrm>
          <a:prstGeom prst="rect">
            <a:avLst/>
          </a:prstGeom>
        </p:spPr>
      </p:pic>
      <p:pic>
        <p:nvPicPr>
          <p:cNvPr id="7" name="Graphic 6" descr="Peach with solid fill">
            <a:extLst>
              <a:ext uri="{FF2B5EF4-FFF2-40B4-BE49-F238E27FC236}">
                <a16:creationId xmlns:a16="http://schemas.microsoft.com/office/drawing/2014/main" id="{6662EC33-EC18-6BCA-DE36-175B5131D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661" y="3007043"/>
            <a:ext cx="914400" cy="914400"/>
          </a:xfrm>
          <a:prstGeom prst="rect">
            <a:avLst/>
          </a:prstGeom>
        </p:spPr>
      </p:pic>
      <p:pic>
        <p:nvPicPr>
          <p:cNvPr id="10" name="Graphic 9" descr="Lemon with solid fill">
            <a:extLst>
              <a:ext uri="{FF2B5EF4-FFF2-40B4-BE49-F238E27FC236}">
                <a16:creationId xmlns:a16="http://schemas.microsoft.com/office/drawing/2014/main" id="{AAD94549-5E8D-F7B4-C2F1-440D11E2C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0" y="2601590"/>
            <a:ext cx="914400" cy="914400"/>
          </a:xfrm>
          <a:prstGeom prst="rect">
            <a:avLst/>
          </a:prstGeom>
        </p:spPr>
      </p:pic>
      <p:pic>
        <p:nvPicPr>
          <p:cNvPr id="11" name="Graphic 10" descr="Lemon with solid fill">
            <a:extLst>
              <a:ext uri="{FF2B5EF4-FFF2-40B4-BE49-F238E27FC236}">
                <a16:creationId xmlns:a16="http://schemas.microsoft.com/office/drawing/2014/main" id="{9F286D85-7338-A944-A788-40A2B8C5C0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19767" y="3260383"/>
            <a:ext cx="914400" cy="914400"/>
          </a:xfrm>
          <a:prstGeom prst="rect">
            <a:avLst/>
          </a:prstGeom>
        </p:spPr>
      </p:pic>
      <p:pic>
        <p:nvPicPr>
          <p:cNvPr id="8" name="Graphic 7" descr="Cherries with solid fill">
            <a:extLst>
              <a:ext uri="{FF2B5EF4-FFF2-40B4-BE49-F238E27FC236}">
                <a16:creationId xmlns:a16="http://schemas.microsoft.com/office/drawing/2014/main" id="{85A9CEAE-0AF3-6FF6-34D2-07CF878AC3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6000" y="3612668"/>
            <a:ext cx="914400" cy="914400"/>
          </a:xfrm>
          <a:prstGeom prst="rect">
            <a:avLst/>
          </a:prstGeom>
        </p:spPr>
      </p:pic>
      <p:pic>
        <p:nvPicPr>
          <p:cNvPr id="9" name="Graphic 8" descr="Cherries with solid fill">
            <a:extLst>
              <a:ext uri="{FF2B5EF4-FFF2-40B4-BE49-F238E27FC236}">
                <a16:creationId xmlns:a16="http://schemas.microsoft.com/office/drawing/2014/main" id="{546707F9-7EB0-C058-B015-E58D7AFD0B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05437" y="22587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58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5318B-B6AB-E149-7171-339F6210B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colorful leaves&#10;&#10;Description automatically generated">
            <a:extLst>
              <a:ext uri="{FF2B5EF4-FFF2-40B4-BE49-F238E27FC236}">
                <a16:creationId xmlns:a16="http://schemas.microsoft.com/office/drawing/2014/main" id="{91DC3E38-12B7-ECE7-DDA6-D2683D4A1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" y="0"/>
            <a:ext cx="12192000" cy="6858000"/>
          </a:xfrm>
          <a:prstGeom prst="rect">
            <a:avLst/>
          </a:prstGeom>
        </p:spPr>
      </p:pic>
      <p:pic>
        <p:nvPicPr>
          <p:cNvPr id="13" name="Graphic 12" descr="Apple with solid fill">
            <a:extLst>
              <a:ext uri="{FF2B5EF4-FFF2-40B4-BE49-F238E27FC236}">
                <a16:creationId xmlns:a16="http://schemas.microsoft.com/office/drawing/2014/main" id="{BA442125-0C38-9F81-8BA6-E24755C4F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1" y="2753139"/>
            <a:ext cx="914400" cy="914400"/>
          </a:xfrm>
          <a:prstGeom prst="rect">
            <a:avLst/>
          </a:prstGeom>
        </p:spPr>
      </p:pic>
      <p:pic>
        <p:nvPicPr>
          <p:cNvPr id="2" name="Graphic 1" descr="Apple with solid fill">
            <a:extLst>
              <a:ext uri="{FF2B5EF4-FFF2-40B4-BE49-F238E27FC236}">
                <a16:creationId xmlns:a16="http://schemas.microsoft.com/office/drawing/2014/main" id="{8555201E-6E78-E061-4070-5F065E761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579434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6CC7A7-8154-F62E-7A29-3F22A42378B1}"/>
              </a:ext>
            </a:extLst>
          </p:cNvPr>
          <p:cNvSpPr txBox="1"/>
          <p:nvPr/>
        </p:nvSpPr>
        <p:spPr>
          <a:xfrm>
            <a:off x="6922168" y="874455"/>
            <a:ext cx="790135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Modelling Godly character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Making good work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Ministering grace and love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Moulding culture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Mouthpiece for truth</a:t>
            </a:r>
            <a:b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</a:br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			and justice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6" name="Graphic 5" descr="Peach with solid fill">
            <a:extLst>
              <a:ext uri="{FF2B5EF4-FFF2-40B4-BE49-F238E27FC236}">
                <a16:creationId xmlns:a16="http://schemas.microsoft.com/office/drawing/2014/main" id="{479AEB01-BA49-C482-F0FE-8A8079559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1590512"/>
            <a:ext cx="914400" cy="914400"/>
          </a:xfrm>
          <a:prstGeom prst="rect">
            <a:avLst/>
          </a:prstGeom>
        </p:spPr>
      </p:pic>
      <p:pic>
        <p:nvPicPr>
          <p:cNvPr id="7" name="Graphic 6" descr="Peach with solid fill">
            <a:extLst>
              <a:ext uri="{FF2B5EF4-FFF2-40B4-BE49-F238E27FC236}">
                <a16:creationId xmlns:a16="http://schemas.microsoft.com/office/drawing/2014/main" id="{B678E709-2BBE-2079-7B98-EDE8A730E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661" y="3007043"/>
            <a:ext cx="914400" cy="914400"/>
          </a:xfrm>
          <a:prstGeom prst="rect">
            <a:avLst/>
          </a:prstGeom>
        </p:spPr>
      </p:pic>
      <p:pic>
        <p:nvPicPr>
          <p:cNvPr id="10" name="Graphic 9" descr="Lemon with solid fill">
            <a:extLst>
              <a:ext uri="{FF2B5EF4-FFF2-40B4-BE49-F238E27FC236}">
                <a16:creationId xmlns:a16="http://schemas.microsoft.com/office/drawing/2014/main" id="{0AB8AE7B-081B-D793-6EED-4F5333FF9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0" y="2601590"/>
            <a:ext cx="914400" cy="914400"/>
          </a:xfrm>
          <a:prstGeom prst="rect">
            <a:avLst/>
          </a:prstGeom>
        </p:spPr>
      </p:pic>
      <p:pic>
        <p:nvPicPr>
          <p:cNvPr id="11" name="Graphic 10" descr="Lemon with solid fill">
            <a:extLst>
              <a:ext uri="{FF2B5EF4-FFF2-40B4-BE49-F238E27FC236}">
                <a16:creationId xmlns:a16="http://schemas.microsoft.com/office/drawing/2014/main" id="{2A382D45-41B5-504D-5E60-F44426B2C9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19767" y="3260383"/>
            <a:ext cx="914400" cy="914400"/>
          </a:xfrm>
          <a:prstGeom prst="rect">
            <a:avLst/>
          </a:prstGeom>
        </p:spPr>
      </p:pic>
      <p:pic>
        <p:nvPicPr>
          <p:cNvPr id="8" name="Graphic 7" descr="Cherries with solid fill">
            <a:extLst>
              <a:ext uri="{FF2B5EF4-FFF2-40B4-BE49-F238E27FC236}">
                <a16:creationId xmlns:a16="http://schemas.microsoft.com/office/drawing/2014/main" id="{EEF2BDB6-5B35-150E-0B31-ED9A24DAC5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6000" y="3612668"/>
            <a:ext cx="914400" cy="914400"/>
          </a:xfrm>
          <a:prstGeom prst="rect">
            <a:avLst/>
          </a:prstGeom>
        </p:spPr>
      </p:pic>
      <p:pic>
        <p:nvPicPr>
          <p:cNvPr id="9" name="Graphic 8" descr="Cherries with solid fill">
            <a:extLst>
              <a:ext uri="{FF2B5EF4-FFF2-40B4-BE49-F238E27FC236}">
                <a16:creationId xmlns:a16="http://schemas.microsoft.com/office/drawing/2014/main" id="{417F8B74-BD00-8733-E9C5-EC6C918039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05437" y="2258763"/>
            <a:ext cx="914400" cy="914400"/>
          </a:xfrm>
          <a:prstGeom prst="rect">
            <a:avLst/>
          </a:prstGeom>
        </p:spPr>
      </p:pic>
      <p:pic>
        <p:nvPicPr>
          <p:cNvPr id="12" name="Graphic 11" descr="Grapes with solid fill">
            <a:extLst>
              <a:ext uri="{FF2B5EF4-FFF2-40B4-BE49-F238E27FC236}">
                <a16:creationId xmlns:a16="http://schemas.microsoft.com/office/drawing/2014/main" id="{88A33A30-9D64-05C1-AC34-3398AFB1E2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28084" y="4623746"/>
            <a:ext cx="914400" cy="914400"/>
          </a:xfrm>
          <a:prstGeom prst="rect">
            <a:avLst/>
          </a:prstGeom>
        </p:spPr>
      </p:pic>
      <p:pic>
        <p:nvPicPr>
          <p:cNvPr id="14" name="Graphic 13" descr="Grapes with solid fill">
            <a:extLst>
              <a:ext uri="{FF2B5EF4-FFF2-40B4-BE49-F238E27FC236}">
                <a16:creationId xmlns:a16="http://schemas.microsoft.com/office/drawing/2014/main" id="{96A29F18-919C-257F-5F8C-08DC25F869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3958" y="18387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19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47D91-27CE-3F85-05FA-CBAFABA66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colorful leaves&#10;&#10;Description automatically generated">
            <a:extLst>
              <a:ext uri="{FF2B5EF4-FFF2-40B4-BE49-F238E27FC236}">
                <a16:creationId xmlns:a16="http://schemas.microsoft.com/office/drawing/2014/main" id="{1CE6D4E9-B0EB-030F-F56F-C90C81414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" y="0"/>
            <a:ext cx="12192000" cy="6858000"/>
          </a:xfrm>
          <a:prstGeom prst="rect">
            <a:avLst/>
          </a:prstGeom>
        </p:spPr>
      </p:pic>
      <p:pic>
        <p:nvPicPr>
          <p:cNvPr id="13" name="Graphic 12" descr="Apple with solid fill">
            <a:extLst>
              <a:ext uri="{FF2B5EF4-FFF2-40B4-BE49-F238E27FC236}">
                <a16:creationId xmlns:a16="http://schemas.microsoft.com/office/drawing/2014/main" id="{CDBE6024-73ED-9581-5985-109A9061F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1" y="2753139"/>
            <a:ext cx="914400" cy="914400"/>
          </a:xfrm>
          <a:prstGeom prst="rect">
            <a:avLst/>
          </a:prstGeom>
        </p:spPr>
      </p:pic>
      <p:pic>
        <p:nvPicPr>
          <p:cNvPr id="2" name="Graphic 1" descr="Apple with solid fill">
            <a:extLst>
              <a:ext uri="{FF2B5EF4-FFF2-40B4-BE49-F238E27FC236}">
                <a16:creationId xmlns:a16="http://schemas.microsoft.com/office/drawing/2014/main" id="{E2ECB9CC-E21C-3B28-B1C5-FA6A0F980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579434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56E1DF-2328-CC2A-E518-6DB45D11DCE9}"/>
              </a:ext>
            </a:extLst>
          </p:cNvPr>
          <p:cNvSpPr txBox="1"/>
          <p:nvPr/>
        </p:nvSpPr>
        <p:spPr>
          <a:xfrm>
            <a:off x="6922168" y="874455"/>
            <a:ext cx="790135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Modelling Godly character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Making good work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Ministering grace and love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Moulding culture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Mouthpiece for truth</a:t>
            </a:r>
            <a:b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</a:br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			and justice</a:t>
            </a: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Messenger of the gospel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6" name="Graphic 5" descr="Peach with solid fill">
            <a:extLst>
              <a:ext uri="{FF2B5EF4-FFF2-40B4-BE49-F238E27FC236}">
                <a16:creationId xmlns:a16="http://schemas.microsoft.com/office/drawing/2014/main" id="{26030B86-E611-A111-0FAF-63EAA3472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1590512"/>
            <a:ext cx="914400" cy="914400"/>
          </a:xfrm>
          <a:prstGeom prst="rect">
            <a:avLst/>
          </a:prstGeom>
        </p:spPr>
      </p:pic>
      <p:pic>
        <p:nvPicPr>
          <p:cNvPr id="7" name="Graphic 6" descr="Peach with solid fill">
            <a:extLst>
              <a:ext uri="{FF2B5EF4-FFF2-40B4-BE49-F238E27FC236}">
                <a16:creationId xmlns:a16="http://schemas.microsoft.com/office/drawing/2014/main" id="{71E73FCF-87A4-F7DC-BAEF-33545E68B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661" y="3007043"/>
            <a:ext cx="914400" cy="914400"/>
          </a:xfrm>
          <a:prstGeom prst="rect">
            <a:avLst/>
          </a:prstGeom>
        </p:spPr>
      </p:pic>
      <p:pic>
        <p:nvPicPr>
          <p:cNvPr id="10" name="Graphic 9" descr="Lemon with solid fill">
            <a:extLst>
              <a:ext uri="{FF2B5EF4-FFF2-40B4-BE49-F238E27FC236}">
                <a16:creationId xmlns:a16="http://schemas.microsoft.com/office/drawing/2014/main" id="{F76E649D-135E-2853-1087-6C41D312A3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0" y="2601590"/>
            <a:ext cx="914400" cy="914400"/>
          </a:xfrm>
          <a:prstGeom prst="rect">
            <a:avLst/>
          </a:prstGeom>
        </p:spPr>
      </p:pic>
      <p:pic>
        <p:nvPicPr>
          <p:cNvPr id="11" name="Graphic 10" descr="Lemon with solid fill">
            <a:extLst>
              <a:ext uri="{FF2B5EF4-FFF2-40B4-BE49-F238E27FC236}">
                <a16:creationId xmlns:a16="http://schemas.microsoft.com/office/drawing/2014/main" id="{576E1D2D-8023-8CE0-134D-F86A907111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19767" y="3260383"/>
            <a:ext cx="914400" cy="914400"/>
          </a:xfrm>
          <a:prstGeom prst="rect">
            <a:avLst/>
          </a:prstGeom>
        </p:spPr>
      </p:pic>
      <p:pic>
        <p:nvPicPr>
          <p:cNvPr id="8" name="Graphic 7" descr="Cherries with solid fill">
            <a:extLst>
              <a:ext uri="{FF2B5EF4-FFF2-40B4-BE49-F238E27FC236}">
                <a16:creationId xmlns:a16="http://schemas.microsoft.com/office/drawing/2014/main" id="{525BA0F0-4B0A-FFDE-8D17-5DA68F1D92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6000" y="3612668"/>
            <a:ext cx="914400" cy="914400"/>
          </a:xfrm>
          <a:prstGeom prst="rect">
            <a:avLst/>
          </a:prstGeom>
        </p:spPr>
      </p:pic>
      <p:pic>
        <p:nvPicPr>
          <p:cNvPr id="9" name="Graphic 8" descr="Cherries with solid fill">
            <a:extLst>
              <a:ext uri="{FF2B5EF4-FFF2-40B4-BE49-F238E27FC236}">
                <a16:creationId xmlns:a16="http://schemas.microsoft.com/office/drawing/2014/main" id="{7E749AC7-C212-51FC-5F38-848A4D6A54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05437" y="2258763"/>
            <a:ext cx="914400" cy="914400"/>
          </a:xfrm>
          <a:prstGeom prst="rect">
            <a:avLst/>
          </a:prstGeom>
        </p:spPr>
      </p:pic>
      <p:pic>
        <p:nvPicPr>
          <p:cNvPr id="12" name="Graphic 11" descr="Grapes with solid fill">
            <a:extLst>
              <a:ext uri="{FF2B5EF4-FFF2-40B4-BE49-F238E27FC236}">
                <a16:creationId xmlns:a16="http://schemas.microsoft.com/office/drawing/2014/main" id="{8DD650C0-AA0D-CCF7-4812-202F7E98A9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28084" y="4623746"/>
            <a:ext cx="914400" cy="914400"/>
          </a:xfrm>
          <a:prstGeom prst="rect">
            <a:avLst/>
          </a:prstGeom>
        </p:spPr>
      </p:pic>
      <p:pic>
        <p:nvPicPr>
          <p:cNvPr id="14" name="Graphic 13" descr="Grapes with solid fill">
            <a:extLst>
              <a:ext uri="{FF2B5EF4-FFF2-40B4-BE49-F238E27FC236}">
                <a16:creationId xmlns:a16="http://schemas.microsoft.com/office/drawing/2014/main" id="{3BB8DC1E-A3A4-7F62-691A-9978C3C446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3958" y="1838739"/>
            <a:ext cx="914400" cy="914400"/>
          </a:xfrm>
          <a:prstGeom prst="rect">
            <a:avLst/>
          </a:prstGeom>
        </p:spPr>
      </p:pic>
      <p:pic>
        <p:nvPicPr>
          <p:cNvPr id="15" name="Graphic 14" descr="Banana with solid fill">
            <a:extLst>
              <a:ext uri="{FF2B5EF4-FFF2-40B4-BE49-F238E27FC236}">
                <a16:creationId xmlns:a16="http://schemas.microsoft.com/office/drawing/2014/main" id="{6AC15B22-965D-BE20-2644-C3ECAFB1F8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96000" y="5634824"/>
            <a:ext cx="914400" cy="914400"/>
          </a:xfrm>
          <a:prstGeom prst="rect">
            <a:avLst/>
          </a:prstGeom>
        </p:spPr>
      </p:pic>
      <p:pic>
        <p:nvPicPr>
          <p:cNvPr id="16" name="Graphic 15" descr="Banana with solid fill">
            <a:extLst>
              <a:ext uri="{FF2B5EF4-FFF2-40B4-BE49-F238E27FC236}">
                <a16:creationId xmlns:a16="http://schemas.microsoft.com/office/drawing/2014/main" id="{052781CD-3D0C-1312-6C8B-759D8487F5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09331" y="16871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1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9D1B1-820D-15CD-6B1A-8D5ADE3E8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leaves on a tree&#10;&#10;Description automatically generated">
            <a:extLst>
              <a:ext uri="{FF2B5EF4-FFF2-40B4-BE49-F238E27FC236}">
                <a16:creationId xmlns:a16="http://schemas.microsoft.com/office/drawing/2014/main" id="{A5E5614C-957D-25E1-5AF6-F57F44A18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8914D5-6E79-0F41-9FF9-5DD7406CF927}"/>
              </a:ext>
            </a:extLst>
          </p:cNvPr>
          <p:cNvSpPr txBox="1"/>
          <p:nvPr/>
        </p:nvSpPr>
        <p:spPr>
          <a:xfrm>
            <a:off x="727587" y="3263028"/>
            <a:ext cx="10736826" cy="17543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Avenir Next LT Pro Demi" panose="020F0502020204030204" pitchFamily="34" charset="0"/>
              </a:rPr>
              <a:t>as a witness to Christ</a:t>
            </a:r>
          </a:p>
          <a:p>
            <a:pPr algn="ctr"/>
            <a:r>
              <a:rPr lang="en-GB" sz="5400" b="1" dirty="0">
                <a:solidFill>
                  <a:schemeClr val="bg1"/>
                </a:solidFill>
                <a:latin typeface="Avenir Next LT Pro Demi" panose="020F0502020204030204" pitchFamily="34" charset="0"/>
              </a:rPr>
              <a:t>in the workplace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B01928-1300-F163-947F-CFE9CEF94A08}"/>
              </a:ext>
            </a:extLst>
          </p:cNvPr>
          <p:cNvSpPr/>
          <p:nvPr/>
        </p:nvSpPr>
        <p:spPr>
          <a:xfrm>
            <a:off x="2451252" y="1523680"/>
            <a:ext cx="7289495" cy="173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600" b="1" dirty="0">
                <a:solidFill>
                  <a:schemeClr val="bg1"/>
                </a:solidFill>
                <a:latin typeface="Avenir Next LT Pro Demi" panose="020F0502020204030204" pitchFamily="34" charset="0"/>
              </a:rPr>
              <a:t>THRIVE</a:t>
            </a:r>
          </a:p>
        </p:txBody>
      </p:sp>
    </p:spTree>
    <p:extLst>
      <p:ext uri="{BB962C8B-B14F-4D97-AF65-F5344CB8AC3E}">
        <p14:creationId xmlns:p14="http://schemas.microsoft.com/office/powerpoint/2010/main" val="126366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EA19F-9AB8-F5A8-0FC6-DA3EF7E24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colorful leaves&#10;&#10;Description automatically generated">
            <a:extLst>
              <a:ext uri="{FF2B5EF4-FFF2-40B4-BE49-F238E27FC236}">
                <a16:creationId xmlns:a16="http://schemas.microsoft.com/office/drawing/2014/main" id="{CF491722-AEB6-7492-55D9-41D2BAC9E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1D35CB-8C15-20CE-5F7B-6725652AEAD2}"/>
              </a:ext>
            </a:extLst>
          </p:cNvPr>
          <p:cNvSpPr txBox="1"/>
          <p:nvPr/>
        </p:nvSpPr>
        <p:spPr>
          <a:xfrm>
            <a:off x="6322142" y="5463967"/>
            <a:ext cx="6174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Mark: The Business Owner | 6M People | LICC - YouTube</a:t>
            </a:r>
            <a:endParaRPr lang="en-GB" dirty="0"/>
          </a:p>
        </p:txBody>
      </p:sp>
      <p:pic>
        <p:nvPicPr>
          <p:cNvPr id="6" name="Picture 5" descr="A person standing in a gate&#10;&#10;Description automatically generated">
            <a:extLst>
              <a:ext uri="{FF2B5EF4-FFF2-40B4-BE49-F238E27FC236}">
                <a16:creationId xmlns:a16="http://schemas.microsoft.com/office/drawing/2014/main" id="{7754C8A2-F385-ECF5-578F-847AD7BAB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58" y="2133600"/>
            <a:ext cx="5707079" cy="321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15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3EE18-48C8-6300-2842-948D313F4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colorful leaves&#10;&#10;Description automatically generated">
            <a:extLst>
              <a:ext uri="{FF2B5EF4-FFF2-40B4-BE49-F238E27FC236}">
                <a16:creationId xmlns:a16="http://schemas.microsoft.com/office/drawing/2014/main" id="{06EA7FA4-1B01-7A1D-FD54-B2A9CB4A1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" y="0"/>
            <a:ext cx="12192000" cy="6858000"/>
          </a:xfrm>
          <a:prstGeom prst="rect">
            <a:avLst/>
          </a:prstGeom>
        </p:spPr>
      </p:pic>
      <p:pic>
        <p:nvPicPr>
          <p:cNvPr id="13" name="Graphic 12" descr="Apple with solid fill">
            <a:extLst>
              <a:ext uri="{FF2B5EF4-FFF2-40B4-BE49-F238E27FC236}">
                <a16:creationId xmlns:a16="http://schemas.microsoft.com/office/drawing/2014/main" id="{260A3A3D-BA62-7D0D-15D2-911AE5F14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1" y="2753139"/>
            <a:ext cx="914400" cy="914400"/>
          </a:xfrm>
          <a:prstGeom prst="rect">
            <a:avLst/>
          </a:prstGeom>
        </p:spPr>
      </p:pic>
      <p:pic>
        <p:nvPicPr>
          <p:cNvPr id="2" name="Graphic 1" descr="Apple with solid fill">
            <a:extLst>
              <a:ext uri="{FF2B5EF4-FFF2-40B4-BE49-F238E27FC236}">
                <a16:creationId xmlns:a16="http://schemas.microsoft.com/office/drawing/2014/main" id="{9DB0A16E-2E18-F931-F51F-F93996A1D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579434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B9FE91-DC7F-332B-186B-854E479B38ED}"/>
              </a:ext>
            </a:extLst>
          </p:cNvPr>
          <p:cNvSpPr txBox="1"/>
          <p:nvPr/>
        </p:nvSpPr>
        <p:spPr>
          <a:xfrm>
            <a:off x="6922168" y="874455"/>
            <a:ext cx="790135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Modelling Godly character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Making good work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Ministering grace and love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Moulding culture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Mouthpiece for truth</a:t>
            </a:r>
            <a:b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</a:br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			and justice</a:t>
            </a: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Messenger of the gospel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6" name="Graphic 5" descr="Peach with solid fill">
            <a:extLst>
              <a:ext uri="{FF2B5EF4-FFF2-40B4-BE49-F238E27FC236}">
                <a16:creationId xmlns:a16="http://schemas.microsoft.com/office/drawing/2014/main" id="{5E99B9F1-3CEF-4C05-92B6-749D093F2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1590512"/>
            <a:ext cx="914400" cy="914400"/>
          </a:xfrm>
          <a:prstGeom prst="rect">
            <a:avLst/>
          </a:prstGeom>
        </p:spPr>
      </p:pic>
      <p:pic>
        <p:nvPicPr>
          <p:cNvPr id="7" name="Graphic 6" descr="Peach with solid fill">
            <a:extLst>
              <a:ext uri="{FF2B5EF4-FFF2-40B4-BE49-F238E27FC236}">
                <a16:creationId xmlns:a16="http://schemas.microsoft.com/office/drawing/2014/main" id="{606E5AE0-A681-A8C4-8FE6-028C2E38B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661" y="3007043"/>
            <a:ext cx="914400" cy="914400"/>
          </a:xfrm>
          <a:prstGeom prst="rect">
            <a:avLst/>
          </a:prstGeom>
        </p:spPr>
      </p:pic>
      <p:pic>
        <p:nvPicPr>
          <p:cNvPr id="10" name="Graphic 9" descr="Lemon with solid fill">
            <a:extLst>
              <a:ext uri="{FF2B5EF4-FFF2-40B4-BE49-F238E27FC236}">
                <a16:creationId xmlns:a16="http://schemas.microsoft.com/office/drawing/2014/main" id="{7B56334E-5E61-EE69-99FC-C9046C127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0" y="2601590"/>
            <a:ext cx="914400" cy="914400"/>
          </a:xfrm>
          <a:prstGeom prst="rect">
            <a:avLst/>
          </a:prstGeom>
        </p:spPr>
      </p:pic>
      <p:pic>
        <p:nvPicPr>
          <p:cNvPr id="11" name="Graphic 10" descr="Lemon with solid fill">
            <a:extLst>
              <a:ext uri="{FF2B5EF4-FFF2-40B4-BE49-F238E27FC236}">
                <a16:creationId xmlns:a16="http://schemas.microsoft.com/office/drawing/2014/main" id="{DED617E7-7971-E3A3-787A-B597590196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19767" y="3260383"/>
            <a:ext cx="914400" cy="914400"/>
          </a:xfrm>
          <a:prstGeom prst="rect">
            <a:avLst/>
          </a:prstGeom>
        </p:spPr>
      </p:pic>
      <p:pic>
        <p:nvPicPr>
          <p:cNvPr id="8" name="Graphic 7" descr="Cherries with solid fill">
            <a:extLst>
              <a:ext uri="{FF2B5EF4-FFF2-40B4-BE49-F238E27FC236}">
                <a16:creationId xmlns:a16="http://schemas.microsoft.com/office/drawing/2014/main" id="{57509D39-F64A-F9B8-2A0D-D15A4BE19B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6000" y="3612668"/>
            <a:ext cx="914400" cy="914400"/>
          </a:xfrm>
          <a:prstGeom prst="rect">
            <a:avLst/>
          </a:prstGeom>
        </p:spPr>
      </p:pic>
      <p:pic>
        <p:nvPicPr>
          <p:cNvPr id="9" name="Graphic 8" descr="Cherries with solid fill">
            <a:extLst>
              <a:ext uri="{FF2B5EF4-FFF2-40B4-BE49-F238E27FC236}">
                <a16:creationId xmlns:a16="http://schemas.microsoft.com/office/drawing/2014/main" id="{BD17E110-2A74-4146-F744-2CBF1EA423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05437" y="2258763"/>
            <a:ext cx="914400" cy="914400"/>
          </a:xfrm>
          <a:prstGeom prst="rect">
            <a:avLst/>
          </a:prstGeom>
        </p:spPr>
      </p:pic>
      <p:pic>
        <p:nvPicPr>
          <p:cNvPr id="12" name="Graphic 11" descr="Grapes with solid fill">
            <a:extLst>
              <a:ext uri="{FF2B5EF4-FFF2-40B4-BE49-F238E27FC236}">
                <a16:creationId xmlns:a16="http://schemas.microsoft.com/office/drawing/2014/main" id="{DD41F997-E331-B13C-1D9C-0414616580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28084" y="4623746"/>
            <a:ext cx="914400" cy="914400"/>
          </a:xfrm>
          <a:prstGeom prst="rect">
            <a:avLst/>
          </a:prstGeom>
        </p:spPr>
      </p:pic>
      <p:pic>
        <p:nvPicPr>
          <p:cNvPr id="14" name="Graphic 13" descr="Grapes with solid fill">
            <a:extLst>
              <a:ext uri="{FF2B5EF4-FFF2-40B4-BE49-F238E27FC236}">
                <a16:creationId xmlns:a16="http://schemas.microsoft.com/office/drawing/2014/main" id="{BAD5BD50-626C-7F33-8C72-632F402CC1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3958" y="1838739"/>
            <a:ext cx="914400" cy="914400"/>
          </a:xfrm>
          <a:prstGeom prst="rect">
            <a:avLst/>
          </a:prstGeom>
        </p:spPr>
      </p:pic>
      <p:pic>
        <p:nvPicPr>
          <p:cNvPr id="15" name="Graphic 14" descr="Banana with solid fill">
            <a:extLst>
              <a:ext uri="{FF2B5EF4-FFF2-40B4-BE49-F238E27FC236}">
                <a16:creationId xmlns:a16="http://schemas.microsoft.com/office/drawing/2014/main" id="{FC4B3313-D5F3-E8F7-10C1-93150141BA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96000" y="5634824"/>
            <a:ext cx="914400" cy="914400"/>
          </a:xfrm>
          <a:prstGeom prst="rect">
            <a:avLst/>
          </a:prstGeom>
        </p:spPr>
      </p:pic>
      <p:pic>
        <p:nvPicPr>
          <p:cNvPr id="16" name="Graphic 15" descr="Banana with solid fill">
            <a:extLst>
              <a:ext uri="{FF2B5EF4-FFF2-40B4-BE49-F238E27FC236}">
                <a16:creationId xmlns:a16="http://schemas.microsoft.com/office/drawing/2014/main" id="{7053D14B-AA63-280F-E526-8019B88271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09331" y="16871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15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7681B1-811D-015B-6C69-A55B30F639D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A89FE2-ADAD-993E-5D31-06E68A970C58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AB957B-04E4-99AA-D49F-6E15284CCDD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rgbClr val="5B5B5B"/>
                </a:solidFill>
              </a:rPr>
              <a:t>What barriers are there to these fruits?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B6DB2E-EC70-9BB6-F4D2-2C0FF0146C0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7842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C181B-F841-D234-1D0A-04D752F5E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colorful leaves&#10;&#10;Description automatically generated">
            <a:extLst>
              <a:ext uri="{FF2B5EF4-FFF2-40B4-BE49-F238E27FC236}">
                <a16:creationId xmlns:a16="http://schemas.microsoft.com/office/drawing/2014/main" id="{09C04F33-705F-9900-44AD-62D550679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4F3F12-2D23-FD55-5092-37FA3ABF262F}"/>
              </a:ext>
            </a:extLst>
          </p:cNvPr>
          <p:cNvSpPr txBox="1"/>
          <p:nvPr/>
        </p:nvSpPr>
        <p:spPr>
          <a:xfrm>
            <a:off x="6726549" y="740500"/>
            <a:ext cx="482682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0" i="0" dirty="0">
                <a:effectLst/>
                <a:latin typeface="Avenir Next LT Pro Demi" panose="020B0704020202020204" pitchFamily="34" charset="0"/>
              </a:rPr>
              <a:t>John 15 v. 7</a:t>
            </a:r>
          </a:p>
          <a:p>
            <a:endParaRPr lang="en-GB" sz="3200" dirty="0">
              <a:latin typeface="Avenir Next LT Pro Demi" panose="020B0704020202020204" pitchFamily="34" charset="0"/>
            </a:endParaRPr>
          </a:p>
          <a:p>
            <a:r>
              <a:rPr lang="en-GB" sz="3200" b="0" i="1" dirty="0">
                <a:effectLst/>
                <a:latin typeface="Avenir Next LT Pro Demi" panose="020B0704020202020204" pitchFamily="34" charset="0"/>
              </a:rPr>
              <a:t>‘’If you remain in me and my words in you, ask whatever you wish, and it will be done for you.’</a:t>
            </a:r>
          </a:p>
          <a:p>
            <a:endParaRPr lang="en-GB" sz="3200" dirty="0"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3. Remain in Him</a:t>
            </a:r>
            <a:endParaRPr lang="en-GB" sz="3200" dirty="0"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199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FEAAD-87E6-F40D-FDB9-2FC448349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colorful leaves&#10;&#10;Description automatically generated">
            <a:extLst>
              <a:ext uri="{FF2B5EF4-FFF2-40B4-BE49-F238E27FC236}">
                <a16:creationId xmlns:a16="http://schemas.microsoft.com/office/drawing/2014/main" id="{BA0EC5C2-B7EB-C3C8-CD64-5922B84F2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7B800D-B16D-B682-9117-C177AC0B0AF9}"/>
              </a:ext>
            </a:extLst>
          </p:cNvPr>
          <p:cNvSpPr txBox="1"/>
          <p:nvPr/>
        </p:nvSpPr>
        <p:spPr>
          <a:xfrm>
            <a:off x="6256421" y="740500"/>
            <a:ext cx="529695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venir Next LT Pro Demi" panose="020B0704020202020204" pitchFamily="34" charset="0"/>
              </a:rPr>
              <a:t>John 15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1. 	It’s all about love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2. 	Thriving branches are                  	naturally fruity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3. 	Remain in Him</a:t>
            </a:r>
            <a:b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</a:br>
            <a:b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</a:br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    </a:t>
            </a:r>
          </a:p>
          <a:p>
            <a:r>
              <a:rPr lang="en-GB" sz="3200" b="0" i="0" dirty="0">
                <a:effectLst/>
                <a:latin typeface="Avenir Next LT Pro Demi" panose="020B0704020202020204" pitchFamily="34" charset="0"/>
              </a:rPr>
              <a:t> </a:t>
            </a:r>
            <a:endParaRPr lang="en-GB" sz="3200" dirty="0"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248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B2CA6-777B-A50D-20C4-D7E217897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colorful leaves&#10;&#10;Description automatically generated">
            <a:extLst>
              <a:ext uri="{FF2B5EF4-FFF2-40B4-BE49-F238E27FC236}">
                <a16:creationId xmlns:a16="http://schemas.microsoft.com/office/drawing/2014/main" id="{ECD71F1A-75A3-C129-9032-0840E85F0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tree with leaves and a blue background&#10;&#10;Description automatically generated">
            <a:extLst>
              <a:ext uri="{FF2B5EF4-FFF2-40B4-BE49-F238E27FC236}">
                <a16:creationId xmlns:a16="http://schemas.microsoft.com/office/drawing/2014/main" id="{901BF0B6-3C8F-F809-11DA-F9DC771C8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ook cover with a piece of bread and a peanut butter spread&#10;&#10;Description automatically generated">
            <a:extLst>
              <a:ext uri="{FF2B5EF4-FFF2-40B4-BE49-F238E27FC236}">
                <a16:creationId xmlns:a16="http://schemas.microsoft.com/office/drawing/2014/main" id="{E975DCFC-FBF1-9ADE-F0E4-557FD0814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028" y="3421369"/>
            <a:ext cx="2117332" cy="3183577"/>
          </a:xfrm>
          <a:prstGeom prst="rect">
            <a:avLst/>
          </a:prstGeom>
        </p:spPr>
      </p:pic>
      <p:pic>
        <p:nvPicPr>
          <p:cNvPr id="12" name="Picture 11" descr="A book cover with text on it&#10;&#10;Description automatically generated">
            <a:extLst>
              <a:ext uri="{FF2B5EF4-FFF2-40B4-BE49-F238E27FC236}">
                <a16:creationId xmlns:a16="http://schemas.microsoft.com/office/drawing/2014/main" id="{64165454-5CD5-438D-BAA3-2ACBF997C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78" y="2166191"/>
            <a:ext cx="6180637" cy="4944509"/>
          </a:xfrm>
          <a:prstGeom prst="rect">
            <a:avLst/>
          </a:prstGeom>
        </p:spPr>
      </p:pic>
      <p:pic>
        <p:nvPicPr>
          <p:cNvPr id="3" name="Picture 2" descr="A group of women laughing&#10;&#10;Description automatically generated">
            <a:extLst>
              <a:ext uri="{FF2B5EF4-FFF2-40B4-BE49-F238E27FC236}">
                <a16:creationId xmlns:a16="http://schemas.microsoft.com/office/drawing/2014/main" id="{9637FD57-78E2-8A5D-887F-91DC6B808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56" y="3940632"/>
            <a:ext cx="2664314" cy="2664314"/>
          </a:xfrm>
          <a:prstGeom prst="rect">
            <a:avLst/>
          </a:prstGeom>
        </p:spPr>
      </p:pic>
      <p:pic>
        <p:nvPicPr>
          <p:cNvPr id="7" name="Picture 6" descr="A book with a clock on it&#10;&#10;Description automatically generated">
            <a:extLst>
              <a:ext uri="{FF2B5EF4-FFF2-40B4-BE49-F238E27FC236}">
                <a16:creationId xmlns:a16="http://schemas.microsoft.com/office/drawing/2014/main" id="{7E1CD430-7527-27B1-164F-FBE2253D7E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029" y="253054"/>
            <a:ext cx="2117331" cy="304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85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56548-A0AB-F8B0-0D7A-396486954C22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89AB7D-5491-5EDB-2AC8-2814FEDBEF7D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4F6185-52BC-0AED-3383-E62EDF92B86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rgbClr val="5B5B5B"/>
                </a:solidFill>
              </a:rPr>
              <a:t>What is your job?</a:t>
            </a:r>
            <a:endParaRPr lang="en-GB" sz="3600" b="1" dirty="0">
              <a:solidFill>
                <a:srgbClr val="5B5B5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9CC409-7F29-628D-9D31-636601401BB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258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0D98A0-5BD3-7609-3822-6FDF82180FE0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C102E8-87BA-7122-121E-CABC4420462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rgbClr val="5B5B5B"/>
                </a:solidFill>
              </a:rPr>
              <a:t>To what extent are you thriving as a witness to Christ in your workplace?</a:t>
            </a:r>
            <a:endParaRPr lang="en-GB" sz="3600" b="1" dirty="0">
              <a:solidFill>
                <a:srgbClr val="5B5B5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05F17-86BE-D31B-6786-C51F5265E1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0F1BB3-ED62-D68C-50F0-A0066CB4F58D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914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0BC76-169E-3BF4-6A62-D7A8A66B0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66935B9-4C70-AD89-E146-A6EE5D01B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F518FF-FD51-469E-E6CF-4AA33A65039E}"/>
              </a:ext>
            </a:extLst>
          </p:cNvPr>
          <p:cNvSpPr txBox="1"/>
          <p:nvPr/>
        </p:nvSpPr>
        <p:spPr>
          <a:xfrm>
            <a:off x="564288" y="2310032"/>
            <a:ext cx="4826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A bit about me…</a:t>
            </a:r>
          </a:p>
        </p:txBody>
      </p:sp>
    </p:spTree>
    <p:extLst>
      <p:ext uri="{BB962C8B-B14F-4D97-AF65-F5344CB8AC3E}">
        <p14:creationId xmlns:p14="http://schemas.microsoft.com/office/powerpoint/2010/main" val="3041012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3DB97BF-CE48-E617-E968-62840777B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erson wearing a surgical mask and plastic bag&#10;&#10;Description automatically generated">
            <a:extLst>
              <a:ext uri="{FF2B5EF4-FFF2-40B4-BE49-F238E27FC236}">
                <a16:creationId xmlns:a16="http://schemas.microsoft.com/office/drawing/2014/main" id="{FEF26928-8BB5-7A83-BC89-794484728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56" y="1838848"/>
            <a:ext cx="2734546" cy="4861417"/>
          </a:xfrm>
          <a:prstGeom prst="rect">
            <a:avLst/>
          </a:prstGeom>
        </p:spPr>
      </p:pic>
      <p:pic>
        <p:nvPicPr>
          <p:cNvPr id="3" name="Picture 2" descr="A person wearing a mask and glasses&#10;&#10;Description automatically generated">
            <a:extLst>
              <a:ext uri="{FF2B5EF4-FFF2-40B4-BE49-F238E27FC236}">
                <a16:creationId xmlns:a16="http://schemas.microsoft.com/office/drawing/2014/main" id="{02297BA4-CF33-E622-0662-709CE4378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943" y="931543"/>
            <a:ext cx="3019066" cy="3053598"/>
          </a:xfrm>
          <a:prstGeom prst="rect">
            <a:avLst/>
          </a:prstGeom>
        </p:spPr>
      </p:pic>
      <p:pic>
        <p:nvPicPr>
          <p:cNvPr id="5" name="Picture 4" descr="A building with a blue and yellow facade&#10;&#10;Description automatically generated with medium confidence">
            <a:extLst>
              <a:ext uri="{FF2B5EF4-FFF2-40B4-BE49-F238E27FC236}">
                <a16:creationId xmlns:a16="http://schemas.microsoft.com/office/drawing/2014/main" id="{B4400EB2-F026-849E-86D9-A6C4726C8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943" y="4148831"/>
            <a:ext cx="3827786" cy="2545478"/>
          </a:xfrm>
          <a:prstGeom prst="rect">
            <a:avLst/>
          </a:prstGeom>
        </p:spPr>
      </p:pic>
      <p:pic>
        <p:nvPicPr>
          <p:cNvPr id="6" name="Picture 5" descr="A hallway with a glass railing&#10;&#10;Description automatically generated with medium confidence">
            <a:extLst>
              <a:ext uri="{FF2B5EF4-FFF2-40B4-BE49-F238E27FC236}">
                <a16:creationId xmlns:a16="http://schemas.microsoft.com/office/drawing/2014/main" id="{BBFAD5FD-626A-1C2B-DCD0-77B466E644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9" y="3429000"/>
            <a:ext cx="4903066" cy="3271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81574D-FB6A-004C-7C4F-2B9BFA67CCF2}"/>
              </a:ext>
            </a:extLst>
          </p:cNvPr>
          <p:cNvSpPr txBox="1"/>
          <p:nvPr/>
        </p:nvSpPr>
        <p:spPr>
          <a:xfrm>
            <a:off x="564288" y="2310032"/>
            <a:ext cx="4826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Senior Staff Nurse</a:t>
            </a: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at CHOX</a:t>
            </a:r>
          </a:p>
        </p:txBody>
      </p:sp>
    </p:spTree>
    <p:extLst>
      <p:ext uri="{BB962C8B-B14F-4D97-AF65-F5344CB8AC3E}">
        <p14:creationId xmlns:p14="http://schemas.microsoft.com/office/powerpoint/2010/main" val="1711055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8F5CE-71FB-2D4B-CB94-15A84E5D2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99D8DB6-8465-3562-B8A7-9E05B555E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oom with a desk and computer&#10;&#10;Description automatically generated">
            <a:extLst>
              <a:ext uri="{FF2B5EF4-FFF2-40B4-BE49-F238E27FC236}">
                <a16:creationId xmlns:a16="http://schemas.microsoft.com/office/drawing/2014/main" id="{F0CFF1DE-70C3-D517-CEBA-2C9E8A41B2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843" y="3485658"/>
            <a:ext cx="4921564" cy="3208343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BB0BC0BF-8D44-81AC-DEB7-30D7D0966A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54" r="-2457"/>
          <a:stretch/>
        </p:blipFill>
        <p:spPr>
          <a:xfrm>
            <a:off x="8443562" y="3985591"/>
            <a:ext cx="3702536" cy="2693503"/>
          </a:xfrm>
          <a:prstGeom prst="rect">
            <a:avLst/>
          </a:prstGeom>
        </p:spPr>
      </p:pic>
      <p:pic>
        <p:nvPicPr>
          <p:cNvPr id="11" name="Picture 10" descr="A group of women standing together&#10;&#10;Description automatically generated">
            <a:extLst>
              <a:ext uri="{FF2B5EF4-FFF2-40B4-BE49-F238E27FC236}">
                <a16:creationId xmlns:a16="http://schemas.microsoft.com/office/drawing/2014/main" id="{42ACFEF2-DEB2-1983-6F98-96D1AD7F64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3433" y="1053547"/>
            <a:ext cx="3319724" cy="27630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2718E3-1E43-1DAF-1956-7323B2A67C10}"/>
              </a:ext>
            </a:extLst>
          </p:cNvPr>
          <p:cNvSpPr txBox="1"/>
          <p:nvPr/>
        </p:nvSpPr>
        <p:spPr>
          <a:xfrm>
            <a:off x="564287" y="2310032"/>
            <a:ext cx="5756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Head of Nurses</a:t>
            </a: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&amp; Midwives at CMF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07320C5E-3CEA-8B79-6C14-9FC5C55E5B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9251" y="1679713"/>
            <a:ext cx="3195340" cy="501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43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9BF45-75F7-F1F0-EECD-CE263CDA2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colorful leaves&#10;&#10;Description automatically generated">
            <a:extLst>
              <a:ext uri="{FF2B5EF4-FFF2-40B4-BE49-F238E27FC236}">
                <a16:creationId xmlns:a16="http://schemas.microsoft.com/office/drawing/2014/main" id="{5223CE45-C78F-4B5A-9EA1-D0B2C043F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448F55-63DC-29F2-B794-2EA5CAEDB0CD}"/>
              </a:ext>
            </a:extLst>
          </p:cNvPr>
          <p:cNvSpPr txBox="1"/>
          <p:nvPr/>
        </p:nvSpPr>
        <p:spPr>
          <a:xfrm>
            <a:off x="6096000" y="3136612"/>
            <a:ext cx="5703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0" i="0" dirty="0">
                <a:solidFill>
                  <a:srgbClr val="099700"/>
                </a:solidFill>
                <a:effectLst/>
                <a:latin typeface="Avenir Next LT Pro Demi" panose="020B0704020202020204" pitchFamily="34" charset="0"/>
              </a:rPr>
              <a:t>We </a:t>
            </a:r>
            <a:r>
              <a:rPr lang="en-GB" sz="3200" b="0" i="0" u="sng" dirty="0">
                <a:solidFill>
                  <a:srgbClr val="099700"/>
                </a:solidFill>
                <a:effectLst/>
                <a:latin typeface="Avenir Next LT Pro Demi" panose="020B0704020202020204" pitchFamily="34" charset="0"/>
              </a:rPr>
              <a:t>all</a:t>
            </a:r>
            <a:r>
              <a:rPr lang="en-GB" sz="3200" b="0" i="0" dirty="0">
                <a:solidFill>
                  <a:srgbClr val="099700"/>
                </a:solidFill>
                <a:effectLst/>
                <a:latin typeface="Avenir Next LT Pro Demi" panose="020B0704020202020204" pitchFamily="34" charset="0"/>
              </a:rPr>
              <a:t> need encouragement.</a:t>
            </a:r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6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87EA1-9CF2-BEF2-E4B9-2305FBB1F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colorful leaves&#10;&#10;Description automatically generated">
            <a:extLst>
              <a:ext uri="{FF2B5EF4-FFF2-40B4-BE49-F238E27FC236}">
                <a16:creationId xmlns:a16="http://schemas.microsoft.com/office/drawing/2014/main" id="{C8FABE3B-F6D9-0D9B-9033-B2976B1A3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4E4617-F822-8E0D-F253-B56A98AB63BF}"/>
              </a:ext>
            </a:extLst>
          </p:cNvPr>
          <p:cNvSpPr txBox="1"/>
          <p:nvPr/>
        </p:nvSpPr>
        <p:spPr>
          <a:xfrm>
            <a:off x="3898202" y="4258642"/>
            <a:ext cx="79013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        What do you want from me now?</a:t>
            </a:r>
          </a:p>
          <a:p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  <a:p>
            <a:r>
              <a:rPr lang="en-GB" sz="3200" dirty="0">
                <a:solidFill>
                  <a:srgbClr val="099700"/>
                </a:solidFill>
                <a:latin typeface="Avenir Next LT Pro Demi" panose="020B0704020202020204" pitchFamily="34" charset="0"/>
              </a:rPr>
              <a:t>You mean I have to thrive in my workplace too?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C9C134-E13B-2F3E-B928-A40807BFBFE7}"/>
              </a:ext>
            </a:extLst>
          </p:cNvPr>
          <p:cNvSpPr txBox="1"/>
          <p:nvPr/>
        </p:nvSpPr>
        <p:spPr>
          <a:xfrm>
            <a:off x="6096000" y="3136612"/>
            <a:ext cx="5703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0" i="0" dirty="0">
                <a:solidFill>
                  <a:srgbClr val="099700"/>
                </a:solidFill>
                <a:effectLst/>
                <a:latin typeface="Avenir Next LT Pro Demi" panose="020B0704020202020204" pitchFamily="34" charset="0"/>
              </a:rPr>
              <a:t>We </a:t>
            </a:r>
            <a:r>
              <a:rPr lang="en-GB" sz="3200" b="0" i="0" u="sng" dirty="0">
                <a:solidFill>
                  <a:srgbClr val="099700"/>
                </a:solidFill>
                <a:effectLst/>
                <a:latin typeface="Avenir Next LT Pro Demi" panose="020B0704020202020204" pitchFamily="34" charset="0"/>
              </a:rPr>
              <a:t>all</a:t>
            </a:r>
            <a:r>
              <a:rPr lang="en-GB" sz="3200" b="0" i="0" dirty="0">
                <a:solidFill>
                  <a:srgbClr val="099700"/>
                </a:solidFill>
                <a:effectLst/>
                <a:latin typeface="Avenir Next LT Pro Demi" panose="020B0704020202020204" pitchFamily="34" charset="0"/>
              </a:rPr>
              <a:t> need encouragement.</a:t>
            </a:r>
            <a:endParaRPr lang="en-GB" sz="3200" dirty="0">
              <a:solidFill>
                <a:srgbClr val="099700"/>
              </a:solidFill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1760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8.0.4807"/>
  <p:tag name="SLIDO_PRESENTATION_ID" val="00000000-0000-0000-0000-000000000000"/>
  <p:tag name="SLIDO_EVENT_UUID" val="a6f7af6b-1ee5-427f-8aa6-db06991c4c21"/>
  <p:tag name="SLIDO_EVENT_SECTION_UUID" val="56f0ecb8-0877-4354-a9ad-d05895fc3d9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DgwNzIyNTF9"/>
  <p:tag name="SLIDO_TYPE" val="SlidoPoll"/>
  <p:tag name="SLIDO_POLL_UUID" val="e97f758e-6ecf-4ad1-9a5d-334e9776c796"/>
  <p:tag name="SLIDO_TIMELINE" val="W3sicG9sbFF1ZXN0aW9uVXVpZCI6IjlkZDRkYTVjLTM4YzctNDU3MC04Zjg1LWE1YjUzMmRhYTY5MiIsInNob3dSZXN1bHRzIjp0cnVlLCJzaG93Q29ycmVjdEFuc3dlcnMiOmZhbHNlLCJ2b3RpbmdMb2NrZWQiOmZhbHNlfV0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Dc1NzQ5NTN9"/>
  <p:tag name="SLIDO_TYPE" val="SlidoPoll"/>
  <p:tag name="SLIDO_POLL_UUID" val="68f2e735-36cf-4093-a32f-fe8441c266e0"/>
  <p:tag name="SLIDO_TIMELINE" val="W3sicG9sbFF1ZXN0aW9uVXVpZCI6ImUxYjkzODU5LWJjOWMtNDgzOC05NGVlLTc2YWFkMzZhZGQ0Yy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Dc1NzU2ODN9"/>
  <p:tag name="SLIDO_TYPE" val="SlidoPoll"/>
  <p:tag name="SLIDO_POLL_UUID" val="1a689af6-240c-400c-a3ae-b86a55df4f9d"/>
  <p:tag name="SLIDO_TIMELINE" val="W3sicG9sbFF1ZXN0aW9uVXVpZCI6Ijg0MTAyNjdkLTllOGEtNDk5Zi04Mzk4LTU1ZDlhZDg0ODA2ZiIsInNob3dSZXN1bHRzIjp0cnVlLCJzaG93Q29ycmVjdEFuc3dlcnMiOmZhbHNlLCJ2b3RpbmdMb2NrZWQiOmZhbHNlfV0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8c9d23b-3d8c-4ab5-af93-b37878102be3">
      <Terms xmlns="http://schemas.microsoft.com/office/infopath/2007/PartnerControls"/>
    </lcf76f155ced4ddcb4097134ff3c332f>
    <TaxCatchAll xmlns="5835f9c5-25b2-481f-ad30-b99f450af15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DA83A9782A674B973370A562E6999B" ma:contentTypeVersion="15" ma:contentTypeDescription="Create a new document." ma:contentTypeScope="" ma:versionID="6bab7f6c3d37fd182006f0b49448e642">
  <xsd:schema xmlns:xsd="http://www.w3.org/2001/XMLSchema" xmlns:xs="http://www.w3.org/2001/XMLSchema" xmlns:p="http://schemas.microsoft.com/office/2006/metadata/properties" xmlns:ns2="08c9d23b-3d8c-4ab5-af93-b37878102be3" xmlns:ns3="5835f9c5-25b2-481f-ad30-b99f450af15a" targetNamespace="http://schemas.microsoft.com/office/2006/metadata/properties" ma:root="true" ma:fieldsID="e61c83c29df4f2b1f28de344137f7dfa" ns2:_="" ns3:_="">
    <xsd:import namespace="08c9d23b-3d8c-4ab5-af93-b37878102be3"/>
    <xsd:import namespace="5835f9c5-25b2-481f-ad30-b99f450af1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c9d23b-3d8c-4ab5-af93-b37878102b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316fa87-5e2f-4afe-83a6-0598f74996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35f9c5-25b2-481f-ad30-b99f450af15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923285f-d0c5-4fd8-a075-01f815dfd453}" ma:internalName="TaxCatchAll" ma:showField="CatchAllData" ma:web="5835f9c5-25b2-481f-ad30-b99f450af1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C644D2-19D9-48C5-9723-CFCAF039E02D}">
  <ds:schemaRefs>
    <ds:schemaRef ds:uri="08c9d23b-3d8c-4ab5-af93-b37878102be3"/>
    <ds:schemaRef ds:uri="5835f9c5-25b2-481f-ad30-b99f450af15a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0210F9F-3F50-47C4-9E08-027EA8E4B370}">
  <ds:schemaRefs>
    <ds:schemaRef ds:uri="08c9d23b-3d8c-4ab5-af93-b37878102be3"/>
    <ds:schemaRef ds:uri="5835f9c5-25b2-481f-ad30-b99f450af1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8C63CDB-4CE7-48C1-AF89-F7D91359D1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1918</TotalTime>
  <Words>413</Words>
  <Application>Microsoft Office PowerPoint</Application>
  <PresentationFormat>Widescreen</PresentationFormat>
  <Paragraphs>106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Arial</vt:lpstr>
      <vt:lpstr>Avenir Next LT Pro Demi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O'Connell</dc:creator>
  <cp:lastModifiedBy>Andy O'Connell</cp:lastModifiedBy>
  <cp:revision>3</cp:revision>
  <dcterms:created xsi:type="dcterms:W3CDTF">2024-01-29T11:47:48Z</dcterms:created>
  <dcterms:modified xsi:type="dcterms:W3CDTF">2024-02-21T08:56:26Z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0x01010020DA83A9782A674B973370A562E6999B</vt:lpwstr>
  </property>
  <property fmtid="{D5CDD505-2E9C-101B-9397-08002B2CF9AE}" pid="3" name="MediaServiceImageTags">
    <vt:lpwstr/>
  </property>
  <property fmtid="{D5CDD505-2E9C-101B-9397-08002B2CF9AE}" pid="4" name="SlidoAppVersion">
    <vt:lpwstr>1.8.0.4807</vt:lpwstr>
  </property>
</Properties>
</file>